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1"/>
    </p:embeddedFont>
    <p:embeddedFont>
      <p:font typeface="Calibri" panose="020F0502020204030204" pitchFamily="34" charset="0"/>
      <p:regular r:id="rId12"/>
      <p:bold r:id="rId13"/>
      <p:italic r:id="rId14"/>
      <p:boldItalic r:id="rId15"/>
    </p:embeddedFont>
    <p:embeddedFont>
      <p:font typeface="Garet" panose="020B0604020202020204" charset="0"/>
      <p:regular r:id="rId16"/>
    </p:embeddedFont>
    <p:embeddedFont>
      <p:font typeface="Garet Bold" panose="020B0604020202020204" charset="0"/>
      <p:regular r:id="rId17"/>
    </p:embeddedFont>
    <p:embeddedFont>
      <p:font typeface="Glacial Indifference" panose="020B0604020202020204" charset="0"/>
      <p:regular r:id="rId18"/>
    </p:embeddedFont>
    <p:embeddedFont>
      <p:font typeface="Glacial Indifference Bold" panose="020B0604020202020204" charset="0"/>
      <p:regular r:id="rId19"/>
    </p:embeddedFont>
    <p:embeddedFont>
      <p:font typeface="League Spartan" panose="020B0604020202020204" charset="0"/>
      <p:regular r:id="rId20"/>
    </p:embeddedFont>
    <p:embeddedFont>
      <p:font typeface="Mont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95400" y="5463352"/>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0" y="6312863"/>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GOOGLERS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
        <p:nvSpPr>
          <p:cNvPr id="5" name="TextBox 4">
            <a:extLst>
              <a:ext uri="{FF2B5EF4-FFF2-40B4-BE49-F238E27FC236}">
                <a16:creationId xmlns:a16="http://schemas.microsoft.com/office/drawing/2014/main" id="{0FE1A3CC-BAB6-5705-7F2D-7B41FDB3D4D5}"/>
              </a:ext>
            </a:extLst>
          </p:cNvPr>
          <p:cNvSpPr txBox="1"/>
          <p:nvPr/>
        </p:nvSpPr>
        <p:spPr>
          <a:xfrm>
            <a:off x="1818069" y="5162610"/>
            <a:ext cx="4102272" cy="1200329"/>
          </a:xfrm>
          <a:prstGeom prst="rect">
            <a:avLst/>
          </a:prstGeom>
          <a:noFill/>
        </p:spPr>
        <p:txBody>
          <a:bodyPr wrap="square" rtlCol="0">
            <a:spAutoFit/>
          </a:bodyPr>
          <a:lstStyle/>
          <a:p>
            <a:r>
              <a:rPr lang="en-IN" sz="7200" b="1" dirty="0">
                <a:solidFill>
                  <a:schemeClr val="bg1"/>
                </a:solidFill>
              </a:rPr>
              <a:t>Team</a:t>
            </a:r>
            <a:r>
              <a:rPr lang="en-IN" sz="4400" b="1" dirty="0">
                <a:solidFill>
                  <a:schemeClr val="bg1"/>
                </a:solidFill>
              </a:rPr>
              <a:t> </a:t>
            </a:r>
            <a:r>
              <a:rPr lang="en-IN" sz="7200" b="1" dirty="0">
                <a:solidFill>
                  <a:schemeClr val="bg1"/>
                </a:solidFill>
              </a:rPr>
              <a:t>28</a:t>
            </a:r>
            <a:endParaRPr lang="en-IN" sz="4000"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481" y="20059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Problem statement</a:t>
            </a:r>
          </a:p>
        </p:txBody>
      </p:sp>
      <p:sp>
        <p:nvSpPr>
          <p:cNvPr id="6" name="TextBox 6"/>
          <p:cNvSpPr txBox="1"/>
          <p:nvPr/>
        </p:nvSpPr>
        <p:spPr>
          <a:xfrm>
            <a:off x="903091" y="3387286"/>
            <a:ext cx="7696631" cy="411651"/>
          </a:xfrm>
          <a:prstGeom prst="rect">
            <a:avLst/>
          </a:prstGeom>
        </p:spPr>
        <p:txBody>
          <a:bodyPr lIns="0" tIns="0" rIns="0" bIns="0" rtlCol="0" anchor="t">
            <a:spAutoFit/>
          </a:bodyPr>
          <a:lstStyle/>
          <a:p>
            <a:pPr marL="0" lvl="0" indent="0" algn="l">
              <a:lnSpc>
                <a:spcPts val="2954"/>
              </a:lnSpc>
              <a:spcBef>
                <a:spcPct val="0"/>
              </a:spcBef>
            </a:pPr>
            <a:r>
              <a:rPr lang="en-US" sz="3200" b="1" u="none" strike="noStrike" dirty="0">
                <a:solidFill>
                  <a:srgbClr val="F5F5F3"/>
                </a:solidFill>
                <a:latin typeface="Mont Bold"/>
              </a:rPr>
              <a:t>Online Cookbook</a:t>
            </a:r>
          </a:p>
        </p:txBody>
      </p:sp>
      <p:sp>
        <p:nvSpPr>
          <p:cNvPr id="7" name="TextBox 7"/>
          <p:cNvSpPr txBox="1"/>
          <p:nvPr/>
        </p:nvSpPr>
        <p:spPr>
          <a:xfrm>
            <a:off x="855158" y="4200130"/>
            <a:ext cx="8949022" cy="2287934"/>
          </a:xfrm>
          <a:prstGeom prst="rect">
            <a:avLst/>
          </a:prstGeom>
        </p:spPr>
        <p:txBody>
          <a:bodyPr wrap="square" lIns="0" tIns="0" rIns="0" bIns="0" rtlCol="0" anchor="t">
            <a:spAutoFit/>
          </a:bodyPr>
          <a:lstStyle/>
          <a:p>
            <a:pPr marL="342900" lvl="0" indent="-342900" algn="l">
              <a:lnSpc>
                <a:spcPts val="2954"/>
              </a:lnSpc>
              <a:spcBef>
                <a:spcPct val="0"/>
              </a:spcBef>
              <a:buFont typeface="Wingdings" panose="05000000000000000000" pitchFamily="2" charset="2"/>
              <a:buChar char="Ø"/>
            </a:pPr>
            <a:r>
              <a:rPr lang="en-US" sz="1969" u="none" strike="noStrike" dirty="0">
                <a:solidFill>
                  <a:srgbClr val="F5F5F3"/>
                </a:solidFill>
                <a:latin typeface="Mont Bold"/>
              </a:rPr>
              <a:t>An advanced online cookbook is essential, offering streamlined searches by keywords and available ingredients, catering to diverse culinary preferences. With categorized recipes by cuisine, cost, and preparation time, it saves time, engages a community, and fosters culinary exploration while aligning with modern, health-conscious lifestyles</a:t>
            </a:r>
          </a:p>
        </p:txBody>
      </p:sp>
      <p:sp>
        <p:nvSpPr>
          <p:cNvPr id="8" name="TextBox 8"/>
          <p:cNvSpPr txBox="1"/>
          <p:nvPr/>
        </p:nvSpPr>
        <p:spPr>
          <a:xfrm>
            <a:off x="817943" y="6924548"/>
            <a:ext cx="8554657" cy="2287934"/>
          </a:xfrm>
          <a:prstGeom prst="rect">
            <a:avLst/>
          </a:prstGeom>
        </p:spPr>
        <p:txBody>
          <a:bodyPr wrap="square" lIns="0" tIns="0" rIns="0" bIns="0" rtlCol="0" anchor="t">
            <a:spAutoFit/>
          </a:bodyPr>
          <a:lstStyle/>
          <a:p>
            <a:pPr marL="342900" lvl="0" indent="-342900" algn="l">
              <a:lnSpc>
                <a:spcPts val="2954"/>
              </a:lnSpc>
              <a:spcBef>
                <a:spcPct val="0"/>
              </a:spcBef>
              <a:buFont typeface="Wingdings" panose="05000000000000000000" pitchFamily="2" charset="2"/>
              <a:buChar char="Ø"/>
            </a:pPr>
            <a:r>
              <a:rPr lang="en-US" sz="1969" u="none" strike="noStrike" dirty="0">
                <a:solidFill>
                  <a:srgbClr val="F5F5F3"/>
                </a:solidFill>
                <a:latin typeface="Mont Bold"/>
              </a:rPr>
              <a:t>66% of grocery shoppers search for recipes online, emphasizing the demand for digital recipe resources. Increased home cooking (54% due to COVID-19) and a growing preference for health-conscious recipes (61% of consumers) highlight the need for an advanced online cookbook catering to customized, accessible recipes.</a:t>
            </a: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7382180"/>
            <a:chOff x="0" y="190500"/>
            <a:chExt cx="10168642" cy="9842909"/>
          </a:xfrm>
        </p:grpSpPr>
        <p:sp>
          <p:nvSpPr>
            <p:cNvPr id="11" name="TextBox 11"/>
            <p:cNvSpPr txBox="1"/>
            <p:nvPr/>
          </p:nvSpPr>
          <p:spPr>
            <a:xfrm>
              <a:off x="0" y="2924366"/>
              <a:ext cx="10168642" cy="7109043"/>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Glacial Indifference"/>
                </a:rPr>
                <a:t>The solution is to create a user-friendly cooking recipe website with the following key features and functionality:</a:t>
              </a:r>
            </a:p>
            <a:p>
              <a:pPr marL="0" lvl="0" indent="0" algn="l">
                <a:lnSpc>
                  <a:spcPts val="3777"/>
                </a:lnSpc>
                <a:spcBef>
                  <a:spcPct val="0"/>
                </a:spcBef>
              </a:pPr>
              <a:endParaRPr lang="en-US" sz="2905" u="none" strike="noStrike" dirty="0">
                <a:solidFill>
                  <a:srgbClr val="FFFFFF"/>
                </a:solidFill>
                <a:latin typeface="Glacial Indifference"/>
              </a:endParaRPr>
            </a:p>
            <a:p>
              <a:pPr marL="0" lvl="0" indent="0" algn="l">
                <a:lnSpc>
                  <a:spcPts val="3777"/>
                </a:lnSpc>
                <a:spcBef>
                  <a:spcPct val="0"/>
                </a:spcBef>
              </a:pPr>
              <a:r>
                <a:rPr lang="en-US" sz="2905" u="none" strike="noStrike" dirty="0">
                  <a:solidFill>
                    <a:srgbClr val="FFFFFF"/>
                  </a:solidFill>
                  <a:latin typeface="Glacial Indifference"/>
                </a:rPr>
                <a:t>Powerful Search Engine</a:t>
              </a:r>
            </a:p>
            <a:p>
              <a:pPr marL="0" lvl="0" indent="0" algn="l">
                <a:lnSpc>
                  <a:spcPts val="3777"/>
                </a:lnSpc>
                <a:spcBef>
                  <a:spcPct val="0"/>
                </a:spcBef>
              </a:pPr>
              <a:r>
                <a:rPr lang="en-US" sz="2905" u="none" strike="noStrike" dirty="0">
                  <a:solidFill>
                    <a:srgbClr val="FFFFFF"/>
                  </a:solidFill>
                  <a:latin typeface="Glacial Indifference"/>
                </a:rPr>
                <a:t>Ingredient-Based Search</a:t>
              </a:r>
            </a:p>
            <a:p>
              <a:pPr marL="0" lvl="0" indent="0" algn="l">
                <a:lnSpc>
                  <a:spcPts val="3777"/>
                </a:lnSpc>
                <a:spcBef>
                  <a:spcPct val="0"/>
                </a:spcBef>
              </a:pPr>
              <a:r>
                <a:rPr lang="en-US" sz="2905" u="none" strike="noStrike" dirty="0">
                  <a:solidFill>
                    <a:srgbClr val="FFFFFF"/>
                  </a:solidFill>
                  <a:latin typeface="Glacial Indifference"/>
                </a:rPr>
                <a:t>Recipe Categorization</a:t>
              </a:r>
            </a:p>
            <a:p>
              <a:pPr marL="0" lvl="0" indent="0" algn="l">
                <a:lnSpc>
                  <a:spcPts val="3777"/>
                </a:lnSpc>
                <a:spcBef>
                  <a:spcPct val="0"/>
                </a:spcBef>
              </a:pPr>
              <a:r>
                <a:rPr lang="en-US" sz="2905" u="none" strike="noStrike" dirty="0">
                  <a:solidFill>
                    <a:srgbClr val="FFFFFF"/>
                  </a:solidFill>
                  <a:latin typeface="Glacial Indifference"/>
                </a:rPr>
                <a:t>Meal Planning Tools</a:t>
              </a:r>
            </a:p>
            <a:p>
              <a:pPr marL="0" lvl="0" indent="0" algn="l">
                <a:lnSpc>
                  <a:spcPts val="3777"/>
                </a:lnSpc>
                <a:spcBef>
                  <a:spcPct val="0"/>
                </a:spcBef>
              </a:pPr>
              <a:r>
                <a:rPr lang="en-US" sz="2905" u="none" strike="noStrike" dirty="0">
                  <a:solidFill>
                    <a:srgbClr val="FFFFFF"/>
                  </a:solidFill>
                  <a:latin typeface="Glacial Indifference"/>
                </a:rPr>
                <a:t>Cuisine Search</a:t>
              </a:r>
            </a:p>
            <a:p>
              <a:pPr marL="0" lvl="0" indent="0" algn="l">
                <a:lnSpc>
                  <a:spcPts val="3777"/>
                </a:lnSpc>
                <a:spcBef>
                  <a:spcPct val="0"/>
                </a:spcBef>
              </a:pPr>
              <a:r>
                <a:rPr lang="en-US" sz="2905" u="none" strike="noStrike" dirty="0">
                  <a:solidFill>
                    <a:srgbClr val="FFFFFF"/>
                  </a:solidFill>
                  <a:latin typeface="Glacial Indifference"/>
                </a:rPr>
                <a:t>Cost Search</a:t>
              </a:r>
            </a:p>
            <a:p>
              <a:pPr marL="0" lvl="0" indent="0" algn="l">
                <a:lnSpc>
                  <a:spcPts val="3777"/>
                </a:lnSpc>
                <a:spcBef>
                  <a:spcPct val="0"/>
                </a:spcBef>
              </a:pPr>
              <a:r>
                <a:rPr lang="en-US" sz="2905" u="none" strike="noStrike" dirty="0">
                  <a:solidFill>
                    <a:srgbClr val="FFFFFF"/>
                  </a:solidFill>
                  <a:latin typeface="Glacial Indifference"/>
                </a:rPr>
                <a:t> Preparation Time Search</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grpSp>
        <p:nvGrpSpPr>
          <p:cNvPr id="6" name="Group 6"/>
          <p:cNvGrpSpPr/>
          <p:nvPr/>
        </p:nvGrpSpPr>
        <p:grpSpPr>
          <a:xfrm>
            <a:off x="748552" y="4827845"/>
            <a:ext cx="9133144" cy="4328459"/>
            <a:chOff x="0" y="-3542265"/>
            <a:chExt cx="12177525" cy="5771280"/>
          </a:xfrm>
        </p:grpSpPr>
        <p:sp>
          <p:nvSpPr>
            <p:cNvPr id="7" name="TextBox 7"/>
            <p:cNvSpPr txBox="1"/>
            <p:nvPr/>
          </p:nvSpPr>
          <p:spPr>
            <a:xfrm>
              <a:off x="19664" y="-3542265"/>
              <a:ext cx="12157861" cy="3385543"/>
            </a:xfrm>
            <a:prstGeom prst="rect">
              <a:avLst/>
            </a:prstGeom>
          </p:spPr>
          <p:txBody>
            <a:bodyPr lIns="0" tIns="0" rIns="0" bIns="0" rtlCol="0" anchor="t">
              <a:spAutoFit/>
            </a:bodyPr>
            <a:lstStyle/>
            <a:p>
              <a:pPr marL="457200" lvl="0" indent="-457200" algn="l">
                <a:lnSpc>
                  <a:spcPts val="3341"/>
                </a:lnSpc>
                <a:spcBef>
                  <a:spcPct val="0"/>
                </a:spcBef>
                <a:buFont typeface="Wingdings" panose="05000000000000000000" pitchFamily="2" charset="2"/>
                <a:buChar char="Ø"/>
              </a:pPr>
              <a:endParaRPr lang="en-US" sz="2800" dirty="0">
                <a:solidFill>
                  <a:srgbClr val="F5F5F3"/>
                </a:solidFill>
                <a:latin typeface="Glacial Indifference Bold"/>
              </a:endParaRPr>
            </a:p>
            <a:p>
              <a:pPr marL="457200" lvl="0" indent="-457200" algn="l">
                <a:lnSpc>
                  <a:spcPts val="3341"/>
                </a:lnSpc>
                <a:spcBef>
                  <a:spcPct val="0"/>
                </a:spcBef>
                <a:buFont typeface="Wingdings" panose="05000000000000000000" pitchFamily="2" charset="2"/>
                <a:buChar char="Ø"/>
              </a:pPr>
              <a:r>
                <a:rPr lang="en-US" sz="2800" u="none" strike="noStrike" dirty="0">
                  <a:solidFill>
                    <a:srgbClr val="F5F5F3"/>
                  </a:solidFill>
                  <a:latin typeface="Glacial Indifference Bold"/>
                </a:rPr>
                <a:t>User-Friendly Search Engine</a:t>
              </a:r>
            </a:p>
            <a:p>
              <a:pPr marL="457200" lvl="0" indent="-457200" algn="l">
                <a:lnSpc>
                  <a:spcPts val="3341"/>
                </a:lnSpc>
                <a:spcBef>
                  <a:spcPct val="0"/>
                </a:spcBef>
                <a:buFont typeface="Wingdings" panose="05000000000000000000" pitchFamily="2" charset="2"/>
                <a:buChar char="Ø"/>
              </a:pPr>
              <a:r>
                <a:rPr lang="en-US" sz="2800" u="none" strike="noStrike" dirty="0">
                  <a:solidFill>
                    <a:srgbClr val="F5F5F3"/>
                  </a:solidFill>
                  <a:latin typeface="Glacial Indifference Bold"/>
                </a:rPr>
                <a:t>Ingredient-Based Search:</a:t>
              </a:r>
            </a:p>
            <a:p>
              <a:pPr marL="457200" lvl="0" indent="-457200" algn="l">
                <a:lnSpc>
                  <a:spcPts val="3341"/>
                </a:lnSpc>
                <a:spcBef>
                  <a:spcPct val="0"/>
                </a:spcBef>
                <a:buFont typeface="Wingdings" panose="05000000000000000000" pitchFamily="2" charset="2"/>
                <a:buChar char="Ø"/>
              </a:pPr>
              <a:r>
                <a:rPr lang="en-US" sz="2800" u="none" strike="noStrike" dirty="0">
                  <a:solidFill>
                    <a:srgbClr val="F5F5F3"/>
                  </a:solidFill>
                  <a:latin typeface="Glacial Indifference Bold"/>
                </a:rPr>
                <a:t>Recipe Categorization:</a:t>
              </a:r>
            </a:p>
            <a:p>
              <a:pPr marL="457200" lvl="0" indent="-457200" algn="l">
                <a:lnSpc>
                  <a:spcPts val="3341"/>
                </a:lnSpc>
                <a:spcBef>
                  <a:spcPct val="0"/>
                </a:spcBef>
                <a:buFont typeface="Wingdings" panose="05000000000000000000" pitchFamily="2" charset="2"/>
                <a:buChar char="Ø"/>
              </a:pPr>
              <a:r>
                <a:rPr lang="en-US" sz="2800" u="none" strike="noStrike" dirty="0">
                  <a:solidFill>
                    <a:srgbClr val="F5F5F3"/>
                  </a:solidFill>
                  <a:latin typeface="Glacial Indifference Bold"/>
                </a:rPr>
                <a:t>Cuisine Search</a:t>
              </a:r>
            </a:p>
            <a:p>
              <a:pPr marL="457200" lvl="0" indent="-457200" algn="l">
                <a:lnSpc>
                  <a:spcPts val="3341"/>
                </a:lnSpc>
                <a:spcBef>
                  <a:spcPct val="0"/>
                </a:spcBef>
                <a:buFont typeface="Wingdings" panose="05000000000000000000" pitchFamily="2" charset="2"/>
                <a:buChar char="Ø"/>
              </a:pPr>
              <a:r>
                <a:rPr lang="en-US" sz="2800" u="none" strike="noStrike" dirty="0">
                  <a:solidFill>
                    <a:srgbClr val="F5F5F3"/>
                  </a:solidFill>
                  <a:latin typeface="Glacial Indifference Bold"/>
                </a:rPr>
                <a:t>Preparation Time Search</a:t>
              </a:r>
            </a:p>
          </p:txBody>
        </p:sp>
        <p:sp>
          <p:nvSpPr>
            <p:cNvPr id="8" name="TextBox 8"/>
            <p:cNvSpPr txBox="1"/>
            <p:nvPr/>
          </p:nvSpPr>
          <p:spPr>
            <a:xfrm>
              <a:off x="0" y="823465"/>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9" name="TextBox 9"/>
            <p:cNvSpPr txBox="1"/>
            <p:nvPr/>
          </p:nvSpPr>
          <p:spPr>
            <a:xfrm>
              <a:off x="0" y="1710583"/>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73961" y="2456641"/>
            <a:ext cx="8423152" cy="6952686"/>
            <a:chOff x="-19664" y="142875"/>
            <a:chExt cx="11230870" cy="9270249"/>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0" y="2218317"/>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6" name="TextBox 6"/>
            <p:cNvSpPr txBox="1"/>
            <p:nvPr/>
          </p:nvSpPr>
          <p:spPr>
            <a:xfrm>
              <a:off x="0" y="3403700"/>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7" name="TextBox 7"/>
            <p:cNvSpPr txBox="1"/>
            <p:nvPr/>
          </p:nvSpPr>
          <p:spPr>
            <a:xfrm>
              <a:off x="-19664" y="2321438"/>
              <a:ext cx="11211206" cy="7091686"/>
            </a:xfrm>
            <a:prstGeom prst="rect">
              <a:avLst/>
            </a:prstGeom>
          </p:spPr>
          <p:txBody>
            <a:bodyPr lIns="0" tIns="0" rIns="0" bIns="0" rtlCol="0" anchor="t">
              <a:spAutoFit/>
            </a:bodyPr>
            <a:lstStyle/>
            <a:p>
              <a:pPr marL="342900" lvl="0" indent="-342900" algn="l">
                <a:lnSpc>
                  <a:spcPts val="3750"/>
                </a:lnSpc>
                <a:spcBef>
                  <a:spcPct val="0"/>
                </a:spcBef>
                <a:buFont typeface="Wingdings" panose="05000000000000000000" pitchFamily="2" charset="2"/>
                <a:buChar char="Ø"/>
              </a:pPr>
              <a:r>
                <a:rPr lang="en-US" sz="2500" u="none" strike="noStrike" dirty="0">
                  <a:solidFill>
                    <a:srgbClr val="F5F5F3"/>
                  </a:solidFill>
                  <a:latin typeface="Glacial Indifference Bold"/>
                </a:rPr>
                <a:t>Promote Healthy Eating: Encourage users to cook their meals at home and make healthier choices by providing nutritional information.</a:t>
              </a:r>
            </a:p>
            <a:p>
              <a:pPr marL="342900" lvl="0" indent="-342900" algn="l">
                <a:lnSpc>
                  <a:spcPts val="3750"/>
                </a:lnSpc>
                <a:spcBef>
                  <a:spcPct val="0"/>
                </a:spcBef>
                <a:buFont typeface="Wingdings" panose="05000000000000000000" pitchFamily="2" charset="2"/>
                <a:buChar char="Ø"/>
              </a:pPr>
              <a:endParaRPr lang="en-US" sz="2500" u="none" strike="noStrike" dirty="0">
                <a:solidFill>
                  <a:srgbClr val="F5F5F3"/>
                </a:solidFill>
                <a:latin typeface="Glacial Indifference Bold"/>
              </a:endParaRPr>
            </a:p>
            <a:p>
              <a:pPr marL="342900" lvl="0" indent="-342900" algn="l">
                <a:lnSpc>
                  <a:spcPts val="3750"/>
                </a:lnSpc>
                <a:spcBef>
                  <a:spcPct val="0"/>
                </a:spcBef>
                <a:buFont typeface="Wingdings" panose="05000000000000000000" pitchFamily="2" charset="2"/>
                <a:buChar char="Ø"/>
              </a:pPr>
              <a:r>
                <a:rPr lang="en-US" sz="2500" u="none" strike="noStrike" dirty="0">
                  <a:solidFill>
                    <a:srgbClr val="F5F5F3"/>
                  </a:solidFill>
                  <a:latin typeface="Glacial Indifference Bold"/>
                </a:rPr>
                <a:t>Reduce Food Waste: The ingredient-based search can help users use up ingredients they already have, reducing food waste.</a:t>
              </a:r>
            </a:p>
            <a:p>
              <a:pPr marL="342900" lvl="0" indent="-342900" algn="l">
                <a:lnSpc>
                  <a:spcPts val="3750"/>
                </a:lnSpc>
                <a:spcBef>
                  <a:spcPct val="0"/>
                </a:spcBef>
                <a:buFont typeface="Wingdings" panose="05000000000000000000" pitchFamily="2" charset="2"/>
                <a:buChar char="Ø"/>
              </a:pPr>
              <a:endParaRPr lang="en-US" sz="2500" dirty="0">
                <a:solidFill>
                  <a:srgbClr val="F5F5F3"/>
                </a:solidFill>
                <a:latin typeface="Glacial Indifference Bold"/>
              </a:endParaRPr>
            </a:p>
            <a:p>
              <a:pPr marL="342900" lvl="0" indent="-342900" algn="l">
                <a:lnSpc>
                  <a:spcPts val="3750"/>
                </a:lnSpc>
                <a:spcBef>
                  <a:spcPct val="0"/>
                </a:spcBef>
                <a:buFont typeface="Wingdings" panose="05000000000000000000" pitchFamily="2" charset="2"/>
                <a:buChar char="Ø"/>
              </a:pPr>
              <a:r>
                <a:rPr lang="en-US" sz="2500" u="none" strike="noStrike" dirty="0">
                  <a:solidFill>
                    <a:srgbClr val="F5F5F3"/>
                  </a:solidFill>
                  <a:latin typeface="Glacial Indifference Bold"/>
                </a:rPr>
                <a:t>Community Building: Foster a community of food enthusiasts who can share their recipes, tips, and experiences.</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2772073" y="-2713754"/>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377413" y="980409"/>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dirty="0">
                <a:solidFill>
                  <a:srgbClr val="F5F5F3"/>
                </a:solidFill>
                <a:latin typeface="League Spartan"/>
              </a:rPr>
              <a:t>Revenue M</a:t>
            </a:r>
            <a:r>
              <a:rPr lang="en-US" sz="7582" u="none" strike="noStrike" dirty="0">
                <a:solidFill>
                  <a:srgbClr val="F5F5F3"/>
                </a:solidFill>
                <a:latin typeface="League Spartan"/>
              </a:rPr>
              <a:t>odel</a:t>
            </a:r>
          </a:p>
        </p:txBody>
      </p:sp>
      <p:sp>
        <p:nvSpPr>
          <p:cNvPr id="5" name="TextBox 5"/>
          <p:cNvSpPr txBox="1"/>
          <p:nvPr/>
        </p:nvSpPr>
        <p:spPr>
          <a:xfrm>
            <a:off x="972999" y="3545760"/>
            <a:ext cx="8617294" cy="6132256"/>
          </a:xfrm>
          <a:prstGeom prst="rect">
            <a:avLst/>
          </a:prstGeom>
        </p:spPr>
        <p:txBody>
          <a:bodyPr wrap="square" lIns="0" tIns="0" rIns="0" bIns="0" rtlCol="0" anchor="t">
            <a:spAutoFit/>
          </a:bodyPr>
          <a:lstStyle/>
          <a:p>
            <a:pPr marL="342900" lvl="0" indent="-342900" algn="l">
              <a:lnSpc>
                <a:spcPts val="2957"/>
              </a:lnSpc>
              <a:spcBef>
                <a:spcPct val="0"/>
              </a:spcBef>
              <a:buFont typeface="Wingdings" panose="05000000000000000000" pitchFamily="2" charset="2"/>
              <a:buChar char="Ø"/>
            </a:pPr>
            <a:r>
              <a:rPr lang="en-US" sz="2274" u="none" strike="noStrike" dirty="0">
                <a:solidFill>
                  <a:srgbClr val="F5F5F3"/>
                </a:solidFill>
                <a:latin typeface="Glacial Indifference"/>
              </a:rPr>
              <a:t>Our revenue model is based on a combination of advertising and premium membership </a:t>
            </a:r>
            <a:r>
              <a:rPr lang="en-US" sz="2274" u="none" strike="noStrike" dirty="0" err="1">
                <a:solidFill>
                  <a:srgbClr val="F5F5F3"/>
                </a:solidFill>
                <a:latin typeface="Glacial Indifference"/>
              </a:rPr>
              <a:t>subscriptions.Advertising</a:t>
            </a:r>
            <a:r>
              <a:rPr lang="en-US" sz="2274" u="none" strike="noStrike" dirty="0">
                <a:solidFill>
                  <a:srgbClr val="F5F5F3"/>
                </a:solidFill>
                <a:latin typeface="Glacial Indifference"/>
              </a:rPr>
              <a:t>: We offer targeted advertising opportunities to brands and companies looking to reach our audience of food enthusiasts. Advertisers can choose from a variety of ad formats, including banner ads, sponsored content, and native ads.</a:t>
            </a:r>
          </a:p>
          <a:p>
            <a:pPr marL="342900" lvl="0" indent="-342900" algn="l">
              <a:lnSpc>
                <a:spcPts val="2957"/>
              </a:lnSpc>
              <a:spcBef>
                <a:spcPct val="0"/>
              </a:spcBef>
              <a:buFont typeface="Wingdings" panose="05000000000000000000" pitchFamily="2" charset="2"/>
              <a:buChar char="Ø"/>
            </a:pPr>
            <a:endParaRPr lang="en-US" sz="2274" u="none" strike="noStrike" dirty="0">
              <a:solidFill>
                <a:srgbClr val="F5F5F3"/>
              </a:solidFill>
              <a:latin typeface="Glacial Indifference"/>
            </a:endParaRPr>
          </a:p>
          <a:p>
            <a:pPr marL="342900" lvl="0" indent="-342900" algn="l">
              <a:lnSpc>
                <a:spcPts val="2957"/>
              </a:lnSpc>
              <a:spcBef>
                <a:spcPct val="0"/>
              </a:spcBef>
              <a:buFont typeface="Wingdings" panose="05000000000000000000" pitchFamily="2" charset="2"/>
              <a:buChar char="Ø"/>
            </a:pPr>
            <a:r>
              <a:rPr lang="en-US" sz="2274" u="none" strike="noStrike" dirty="0">
                <a:solidFill>
                  <a:srgbClr val="F5F5F3"/>
                </a:solidFill>
                <a:latin typeface="Glacial Indifference"/>
              </a:rPr>
              <a:t>Premium Memberships: We offer a premium membership program that provides users with exclusive access to advanced search features, personalized recipe recommendations, and other benefits. Memberships are available on a monthly or yearly basis and are priced competitively.</a:t>
            </a:r>
          </a:p>
          <a:p>
            <a:pPr marL="342900" lvl="0" indent="-342900" algn="l">
              <a:lnSpc>
                <a:spcPts val="2957"/>
              </a:lnSpc>
              <a:spcBef>
                <a:spcPct val="0"/>
              </a:spcBef>
              <a:buFont typeface="Wingdings" panose="05000000000000000000" pitchFamily="2" charset="2"/>
              <a:buChar char="Ø"/>
            </a:pPr>
            <a:endParaRPr lang="en-US" sz="2274" u="none" strike="noStrike" dirty="0">
              <a:solidFill>
                <a:srgbClr val="F5F5F3"/>
              </a:solidFill>
              <a:latin typeface="Glacial Indifference"/>
            </a:endParaRPr>
          </a:p>
          <a:p>
            <a:pPr marL="342900" lvl="0" indent="-342900" algn="l">
              <a:lnSpc>
                <a:spcPts val="2957"/>
              </a:lnSpc>
              <a:spcBef>
                <a:spcPct val="0"/>
              </a:spcBef>
              <a:buFont typeface="Wingdings" panose="05000000000000000000" pitchFamily="2" charset="2"/>
              <a:buChar char="Ø"/>
            </a:pPr>
            <a:r>
              <a:rPr lang="en-US" sz="2274" u="none" strike="noStrike" dirty="0">
                <a:solidFill>
                  <a:srgbClr val="F5F5F3"/>
                </a:solidFill>
                <a:latin typeface="Glacial Indifference"/>
              </a:rPr>
              <a:t>We believe that this revenue model will enable us to continue providing high-quality content and services to our users while also generating sustainable revenue for our business.*</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398" y="3841176"/>
            <a:ext cx="7586520" cy="3903441"/>
          </a:xfrm>
          <a:prstGeom prst="rect">
            <a:avLst/>
          </a:prstGeom>
        </p:spPr>
        <p:txBody>
          <a:bodyPr lIns="0" tIns="0" rIns="0" bIns="0" rtlCol="0" anchor="t">
            <a:spAutoFit/>
          </a:bodyPr>
          <a:lstStyle/>
          <a:p>
            <a:pPr marL="457200" lvl="0" indent="-457200">
              <a:lnSpc>
                <a:spcPts val="4432"/>
              </a:lnSpc>
              <a:spcBef>
                <a:spcPct val="0"/>
              </a:spcBef>
              <a:buFont typeface="Wingdings" panose="05000000000000000000" pitchFamily="2" charset="2"/>
              <a:buChar char="Ø"/>
            </a:pPr>
            <a:r>
              <a:rPr lang="en-US" sz="2954" u="none" strike="noStrike" dirty="0">
                <a:solidFill>
                  <a:srgbClr val="F5F5F3"/>
                </a:solidFill>
                <a:latin typeface="Glacial Indifference Bold"/>
              </a:rPr>
              <a:t>Frontend Development:</a:t>
            </a:r>
          </a:p>
          <a:p>
            <a:pPr marL="0" lvl="0" indent="0">
              <a:lnSpc>
                <a:spcPts val="4432"/>
              </a:lnSpc>
              <a:spcBef>
                <a:spcPct val="0"/>
              </a:spcBef>
            </a:pPr>
            <a:r>
              <a:rPr lang="en-US" sz="2954" u="none" strike="noStrike" dirty="0">
                <a:solidFill>
                  <a:srgbClr val="F5F5F3"/>
                </a:solidFill>
                <a:latin typeface="Glacial Indifference Bold"/>
              </a:rPr>
              <a:t>HTML, CSS, </a:t>
            </a:r>
            <a:r>
              <a:rPr lang="en-US" sz="2954" u="none" strike="noStrike" dirty="0" err="1">
                <a:solidFill>
                  <a:srgbClr val="F5F5F3"/>
                </a:solidFill>
                <a:latin typeface="Glacial Indifference Bold"/>
              </a:rPr>
              <a:t>JavaScriptFrontend</a:t>
            </a:r>
            <a:r>
              <a:rPr lang="en-US" sz="2954" u="none" strike="noStrike" dirty="0">
                <a:solidFill>
                  <a:srgbClr val="F5F5F3"/>
                </a:solidFill>
                <a:latin typeface="Glacial Indifference Bold"/>
              </a:rPr>
              <a:t> Frameworks (e.g., React,Vue.js)</a:t>
            </a:r>
          </a:p>
          <a:p>
            <a:pPr marL="0" lvl="0" indent="0">
              <a:lnSpc>
                <a:spcPts val="4432"/>
              </a:lnSpc>
              <a:spcBef>
                <a:spcPct val="0"/>
              </a:spcBef>
            </a:pPr>
            <a:endParaRPr lang="en-US" sz="2954" u="none" strike="noStrike" dirty="0">
              <a:solidFill>
                <a:srgbClr val="F5F5F3"/>
              </a:solidFill>
              <a:latin typeface="Glacial Indifference Bold"/>
            </a:endParaRPr>
          </a:p>
          <a:p>
            <a:pPr marL="457200" lvl="0" indent="-457200">
              <a:lnSpc>
                <a:spcPts val="4432"/>
              </a:lnSpc>
              <a:spcBef>
                <a:spcPct val="0"/>
              </a:spcBef>
              <a:buFont typeface="Wingdings" panose="05000000000000000000" pitchFamily="2" charset="2"/>
              <a:buChar char="Ø"/>
            </a:pPr>
            <a:r>
              <a:rPr lang="en-US" sz="2954" u="none" strike="noStrike" dirty="0">
                <a:solidFill>
                  <a:srgbClr val="F5F5F3"/>
                </a:solidFill>
                <a:latin typeface="Glacial Indifference Bold"/>
              </a:rPr>
              <a:t>Backend Development:</a:t>
            </a:r>
          </a:p>
          <a:p>
            <a:pPr marL="0" lvl="0" indent="0">
              <a:lnSpc>
                <a:spcPts val="4432"/>
              </a:lnSpc>
              <a:spcBef>
                <a:spcPct val="0"/>
              </a:spcBef>
            </a:pPr>
            <a:r>
              <a:rPr lang="en-US" sz="2954" u="none" strike="noStrike" dirty="0">
                <a:solidFill>
                  <a:srgbClr val="F5F5F3"/>
                </a:solidFill>
                <a:latin typeface="Glacial Indifference Bold"/>
              </a:rPr>
              <a:t>Server-Side Scripting (e.g., Node.js, Python, Ruby)Databases (e.g., MySQL)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868472"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7431072" y="3556522"/>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12725400" y="3518298"/>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dirty="0"/>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2287505" y="6071399"/>
            <a:ext cx="2687924" cy="894219"/>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Jan Shareef</a:t>
            </a:r>
          </a:p>
          <a:p>
            <a:pPr>
              <a:lnSpc>
                <a:spcPts val="3410"/>
              </a:lnSpc>
            </a:pPr>
            <a:r>
              <a:rPr lang="en-US" sz="3410" dirty="0">
                <a:solidFill>
                  <a:srgbClr val="FFBD59"/>
                </a:solidFill>
                <a:latin typeface="Garet Bold"/>
              </a:rPr>
              <a:t>Sayyad</a:t>
            </a:r>
          </a:p>
        </p:txBody>
      </p:sp>
      <p:sp>
        <p:nvSpPr>
          <p:cNvPr id="22" name="TextBox 22"/>
          <p:cNvSpPr txBox="1"/>
          <p:nvPr/>
        </p:nvSpPr>
        <p:spPr>
          <a:xfrm>
            <a:off x="2287505" y="7019761"/>
            <a:ext cx="1859198" cy="604204"/>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Garet"/>
              </a:rPr>
              <a:t>Team lead</a:t>
            </a:r>
          </a:p>
          <a:p>
            <a:pPr marL="0" lvl="0" indent="0">
              <a:lnSpc>
                <a:spcPts val="2387"/>
              </a:lnSpc>
            </a:pPr>
            <a:r>
              <a:rPr lang="en-US" sz="1705" spc="341" dirty="0">
                <a:solidFill>
                  <a:srgbClr val="FFFFFF"/>
                </a:solidFill>
                <a:latin typeface="Garet"/>
              </a:rPr>
              <a:t>22BCE9554</a:t>
            </a:r>
          </a:p>
        </p:txBody>
      </p:sp>
      <p:sp>
        <p:nvSpPr>
          <p:cNvPr id="23" name="TextBox 23"/>
          <p:cNvSpPr txBox="1"/>
          <p:nvPr/>
        </p:nvSpPr>
        <p:spPr>
          <a:xfrm>
            <a:off x="7893218" y="6071399"/>
            <a:ext cx="2951176" cy="894219"/>
          </a:xfrm>
          <a:prstGeom prst="rect">
            <a:avLst/>
          </a:prstGeom>
        </p:spPr>
        <p:txBody>
          <a:bodyPr wrap="square" lIns="0" tIns="0" rIns="0" bIns="0" rtlCol="0" anchor="t">
            <a:spAutoFit/>
          </a:bodyPr>
          <a:lstStyle/>
          <a:p>
            <a:pPr marL="0" lvl="0" indent="0">
              <a:lnSpc>
                <a:spcPts val="3410"/>
              </a:lnSpc>
            </a:pPr>
            <a:r>
              <a:rPr lang="en-US" sz="3410" dirty="0" err="1">
                <a:solidFill>
                  <a:srgbClr val="FFBD59"/>
                </a:solidFill>
                <a:latin typeface="Garet Bold"/>
              </a:rPr>
              <a:t>B.L.Vivekananda</a:t>
            </a:r>
            <a:r>
              <a:rPr lang="en-US" sz="3410" dirty="0">
                <a:solidFill>
                  <a:srgbClr val="FFBD59"/>
                </a:solidFill>
                <a:latin typeface="Garet Bold"/>
              </a:rPr>
              <a:t> Reddy</a:t>
            </a:r>
          </a:p>
        </p:txBody>
      </p:sp>
      <p:sp>
        <p:nvSpPr>
          <p:cNvPr id="24" name="TextBox 24"/>
          <p:cNvSpPr txBox="1"/>
          <p:nvPr/>
        </p:nvSpPr>
        <p:spPr>
          <a:xfrm>
            <a:off x="7893218" y="7019761"/>
            <a:ext cx="2489030" cy="591059"/>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Team member</a:t>
            </a:r>
          </a:p>
          <a:p>
            <a:pPr marL="0" lvl="0" indent="0">
              <a:lnSpc>
                <a:spcPts val="2387"/>
              </a:lnSpc>
            </a:pPr>
            <a:r>
              <a:rPr lang="en-US" sz="1705" spc="341" dirty="0">
                <a:solidFill>
                  <a:srgbClr val="FFFFFF"/>
                </a:solidFill>
                <a:latin typeface="Blinker"/>
              </a:rPr>
              <a:t>22BCE20271</a:t>
            </a:r>
          </a:p>
        </p:txBody>
      </p:sp>
      <p:sp>
        <p:nvSpPr>
          <p:cNvPr id="25" name="TextBox 25"/>
          <p:cNvSpPr txBox="1"/>
          <p:nvPr/>
        </p:nvSpPr>
        <p:spPr>
          <a:xfrm>
            <a:off x="13187547" y="6033175"/>
            <a:ext cx="2731224" cy="894219"/>
          </a:xfrm>
          <a:prstGeom prst="rect">
            <a:avLst/>
          </a:prstGeom>
        </p:spPr>
        <p:txBody>
          <a:bodyPr wrap="square" lIns="0" tIns="0" rIns="0" bIns="0" rtlCol="0" anchor="t">
            <a:spAutoFit/>
          </a:bodyPr>
          <a:lstStyle/>
          <a:p>
            <a:pPr marL="0" lvl="0" indent="0">
              <a:lnSpc>
                <a:spcPts val="3410"/>
              </a:lnSpc>
            </a:pPr>
            <a:r>
              <a:rPr lang="en-US" sz="3410" dirty="0">
                <a:solidFill>
                  <a:srgbClr val="FFBD59"/>
                </a:solidFill>
                <a:latin typeface="Garet Bold"/>
              </a:rPr>
              <a:t>S.M. Adnan</a:t>
            </a:r>
          </a:p>
          <a:p>
            <a:pPr marL="0" lvl="0" indent="0">
              <a:lnSpc>
                <a:spcPts val="3410"/>
              </a:lnSpc>
            </a:pPr>
            <a:r>
              <a:rPr lang="en-US" sz="3410" dirty="0">
                <a:solidFill>
                  <a:srgbClr val="FFBD59"/>
                </a:solidFill>
                <a:latin typeface="Garet Bold"/>
              </a:rPr>
              <a:t>Rizvi</a:t>
            </a:r>
          </a:p>
        </p:txBody>
      </p:sp>
      <p:sp>
        <p:nvSpPr>
          <p:cNvPr id="27" name="TextBox 27"/>
          <p:cNvSpPr txBox="1"/>
          <p:nvPr/>
        </p:nvSpPr>
        <p:spPr>
          <a:xfrm>
            <a:off x="13187547" y="6981537"/>
            <a:ext cx="1859198" cy="591059"/>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Blinker"/>
              </a:rPr>
              <a:t>Team member</a:t>
            </a:r>
          </a:p>
          <a:p>
            <a:pPr marL="0" lvl="0" indent="0">
              <a:lnSpc>
                <a:spcPts val="2387"/>
              </a:lnSpc>
            </a:pPr>
            <a:r>
              <a:rPr lang="en-US" sz="1705" spc="341">
                <a:solidFill>
                  <a:srgbClr val="FFFFFF"/>
                </a:solidFill>
                <a:latin typeface="Blinker"/>
              </a:rPr>
              <a:t>22BCe9131</a:t>
            </a:r>
            <a:endParaRPr lang="en-US" sz="1705" spc="341" dirty="0">
              <a:solidFill>
                <a:srgbClr val="FFFFFF"/>
              </a:solidFill>
              <a:latin typeface="Blinker"/>
            </a:endParaRPr>
          </a:p>
        </p:txBody>
      </p:sp>
      <p:pic>
        <p:nvPicPr>
          <p:cNvPr id="32" name="Picture 31">
            <a:extLst>
              <a:ext uri="{FF2B5EF4-FFF2-40B4-BE49-F238E27FC236}">
                <a16:creationId xmlns:a16="http://schemas.microsoft.com/office/drawing/2014/main" id="{32AE5069-C064-E10F-3968-106F0BC93B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373" y="3797186"/>
            <a:ext cx="1855414" cy="1855414"/>
          </a:xfrm>
          <a:prstGeom prst="rect">
            <a:avLst/>
          </a:prstGeom>
        </p:spPr>
      </p:pic>
      <p:pic>
        <p:nvPicPr>
          <p:cNvPr id="34" name="Picture 33">
            <a:extLst>
              <a:ext uri="{FF2B5EF4-FFF2-40B4-BE49-F238E27FC236}">
                <a16:creationId xmlns:a16="http://schemas.microsoft.com/office/drawing/2014/main" id="{D14195A7-0801-7EC6-E613-6427D3FFD7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4885" y="3842458"/>
            <a:ext cx="1804163" cy="1804163"/>
          </a:xfrm>
          <a:prstGeom prst="rect">
            <a:avLst/>
          </a:prstGeom>
        </p:spPr>
      </p:pic>
      <p:pic>
        <p:nvPicPr>
          <p:cNvPr id="36" name="Picture 35">
            <a:extLst>
              <a:ext uri="{FF2B5EF4-FFF2-40B4-BE49-F238E27FC236}">
                <a16:creationId xmlns:a16="http://schemas.microsoft.com/office/drawing/2014/main" id="{F3CFF93D-6364-3612-7CA8-99EC2EEA86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04171" y="3788641"/>
            <a:ext cx="1911798" cy="19117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443</Words>
  <Application>Microsoft Office PowerPoint</Application>
  <PresentationFormat>Custom</PresentationFormat>
  <Paragraphs>56</Paragraphs>
  <Slides>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Blinker</vt:lpstr>
      <vt:lpstr>Glacial Indifference</vt:lpstr>
      <vt:lpstr>Garet Bold</vt:lpstr>
      <vt:lpstr>Garet</vt:lpstr>
      <vt:lpstr>Calibri</vt:lpstr>
      <vt:lpstr>Arial</vt:lpstr>
      <vt:lpstr>Glacial Indifference Bold</vt:lpstr>
      <vt:lpstr>Wingdings</vt:lpstr>
      <vt:lpstr>Poppins</vt:lpstr>
      <vt:lpstr>Mont Bold</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vivekananda reddy bala</dc:creator>
  <cp:lastModifiedBy>JAN SHAREEF SAYYAD</cp:lastModifiedBy>
  <cp:revision>6</cp:revision>
  <dcterms:created xsi:type="dcterms:W3CDTF">2006-08-16T00:00:00Z</dcterms:created>
  <dcterms:modified xsi:type="dcterms:W3CDTF">2023-10-28T06:14:53Z</dcterms:modified>
  <dc:identifier>DAFxrxF-qp8</dc:identifier>
</cp:coreProperties>
</file>